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05" r:id="rId4"/>
    <p:sldId id="303" r:id="rId5"/>
    <p:sldId id="314" r:id="rId6"/>
    <p:sldId id="309" r:id="rId7"/>
    <p:sldId id="311" r:id="rId8"/>
    <p:sldId id="260" r:id="rId9"/>
    <p:sldId id="291" r:id="rId10"/>
    <p:sldId id="312" r:id="rId11"/>
    <p:sldId id="301" r:id="rId12"/>
    <p:sldId id="308" r:id="rId13"/>
    <p:sldId id="297" r:id="rId14"/>
    <p:sldId id="261" r:id="rId15"/>
    <p:sldId id="317" r:id="rId16"/>
    <p:sldId id="310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F6866-A004-4335-93D4-CAA32610FF8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3E5C2-3617-4B25-A51D-3705895CA2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15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43234-0D57-45A1-BD2F-75CEB83052FF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29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190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50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711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959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3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84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830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10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69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65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0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589C6-01E6-4BBB-9957-A3783C8224B2}" type="datetimeFigureOut">
              <a:rPr lang="fi-FI" smtClean="0"/>
              <a:t>30.10.2021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7782-BF85-4FE5-86E9-8EE158444E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1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Minna.intke@helsinki.f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@orione-conceicao-153115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fi-FI" b="1" dirty="0"/>
            </a:br>
            <a:br>
              <a:rPr lang="fi-FI" b="1" dirty="0"/>
            </a:br>
            <a:br>
              <a:rPr lang="fi-FI" b="1" dirty="0"/>
            </a:br>
            <a:r>
              <a:rPr lang="fi-FI" dirty="0" err="1"/>
              <a:t>Kieleily</a:t>
            </a:r>
            <a:r>
              <a:rPr lang="fi-FI" dirty="0"/>
              <a:t> kielenoppimisstrategiana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FT Minna </a:t>
            </a:r>
            <a:r>
              <a:rPr lang="fi-FI" dirty="0" err="1"/>
              <a:t>Intke-Hernandez</a:t>
            </a:r>
            <a:endParaRPr lang="fi-FI" dirty="0"/>
          </a:p>
          <a:p>
            <a:r>
              <a:rPr lang="fi-FI" dirty="0"/>
              <a:t>Helsingin yliopisto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726" y="4134132"/>
            <a:ext cx="1728363" cy="224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8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Matalan kynnyksen paikat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i-FI" dirty="0"/>
          </a:p>
          <a:p>
            <a:r>
              <a:rPr lang="fi-FI" dirty="0"/>
              <a:t>Keskeisiä kieleen sosiaalistumisen kannalta</a:t>
            </a:r>
          </a:p>
          <a:p>
            <a:r>
              <a:rPr lang="fi-FI" dirty="0"/>
              <a:t>Paljon kielellistä toimintaa, jota ensin havainnoidaan kauempaa</a:t>
            </a:r>
          </a:p>
          <a:p>
            <a:r>
              <a:rPr lang="fi-FI" dirty="0"/>
              <a:t>Tilanteesta ja toimijoista riippuen joko tarkkaillaan tai osallistutaan</a:t>
            </a:r>
          </a:p>
          <a:p>
            <a:r>
              <a:rPr lang="fi-FI" dirty="0"/>
              <a:t>Havainnoimalla opitaan kieliyhteisön asenteista, käsityksistä ja kulttuurisista käytänteistä</a:t>
            </a:r>
          </a:p>
          <a:p>
            <a:r>
              <a:rPr lang="fi-FI" dirty="0"/>
              <a:t>Havainnoimalla opitaan ja harjoitellaan kielellistä toimintaa kuten kysymisen, vastaamisen, reagoimisen ja puheenvuoron pyytämisen käytänteitä ja malleja.</a:t>
            </a:r>
          </a:p>
          <a:p>
            <a:r>
              <a:rPr lang="fi-FI" dirty="0"/>
              <a:t>Esimerkkejä matalan kynnyksen konteksteista:</a:t>
            </a:r>
          </a:p>
          <a:p>
            <a:pPr lvl="1"/>
            <a:r>
              <a:rPr lang="fi-FI" dirty="0"/>
              <a:t>asukaspuistossa askartelua lapsen kanssa, omien ja toisten lasten sanallista ohjausta, leikkiin ohjaamista, neuvojen saamista ja antamista tai yhteisen toiminnan suunnittelemista. </a:t>
            </a: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03127" y="661144"/>
            <a:ext cx="3329800" cy="186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7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Yhteisöjen merkitys kielenoppimisen kannalta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78" y="1825625"/>
            <a:ext cx="590527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781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8167" y="802367"/>
            <a:ext cx="6200947" cy="4967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/>
              <a:t>Mitä me voimme tehdä?</a:t>
            </a:r>
          </a:p>
          <a:p>
            <a:pPr lvl="1"/>
            <a:endParaRPr lang="fi-FI" dirty="0"/>
          </a:p>
          <a:p>
            <a:pPr lvl="1"/>
            <a:r>
              <a:rPr lang="fi-FI" dirty="0"/>
              <a:t>Miten </a:t>
            </a:r>
            <a:r>
              <a:rPr lang="fi-FI" b="1" dirty="0"/>
              <a:t>osallisuutta</a:t>
            </a:r>
            <a:r>
              <a:rPr lang="fi-FI" dirty="0"/>
              <a:t> voi tukea?</a:t>
            </a:r>
          </a:p>
          <a:p>
            <a:pPr lvl="1"/>
            <a:r>
              <a:rPr lang="fi-FI" dirty="0"/>
              <a:t>Entä </a:t>
            </a:r>
            <a:r>
              <a:rPr lang="fi-FI" b="1" dirty="0"/>
              <a:t>kieleen sosiaalistumista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Miten </a:t>
            </a:r>
            <a:r>
              <a:rPr lang="fi-FI" b="1" dirty="0"/>
              <a:t>sosiaalisen, emotionaalisen ja kielellisen tuen </a:t>
            </a:r>
            <a:r>
              <a:rPr lang="fi-FI" dirty="0"/>
              <a:t>saamista (ja antamista) voisi tukea?</a:t>
            </a:r>
          </a:p>
          <a:p>
            <a:pPr lvl="1"/>
            <a:r>
              <a:rPr lang="fi-FI" dirty="0"/>
              <a:t>Kenellä on vastuu?</a:t>
            </a:r>
          </a:p>
          <a:p>
            <a:pPr marL="0" indent="0">
              <a:buNone/>
            </a:pPr>
            <a:endParaRPr lang="fi-FI" sz="4400" dirty="0"/>
          </a:p>
        </p:txBody>
      </p:sp>
      <p:pic>
        <p:nvPicPr>
          <p:cNvPr id="8" name="Kuva 7" descr="Fotos de stock gratuitas de abrazar, abrazo, afecto, al aire libre">
            <a:extLst>
              <a:ext uri="{FF2B5EF4-FFF2-40B4-BE49-F238E27FC236}">
                <a16:creationId xmlns:a16="http://schemas.microsoft.com/office/drawing/2014/main" id="{586B00AE-1782-40F2-9448-54906873441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702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b="1" dirty="0"/>
            </a:br>
            <a:r>
              <a:rPr lang="fi-FI" b="1" dirty="0"/>
              <a:t>Osallisuus, yhteisöt ja ns. ”tavallinen” arki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Kielitaidon hankintaa </a:t>
            </a:r>
            <a:r>
              <a:rPr lang="fi-FI" dirty="0"/>
              <a:t>pidetään lähtökohtaisesti yksilön tehtävänä ja prosessina. Todellisuudessa siihen </a:t>
            </a:r>
            <a:r>
              <a:rPr lang="fi-FI" b="1" dirty="0"/>
              <a:t>tarvitaan yhteisöjä ja muita ihmisiä</a:t>
            </a:r>
            <a:r>
              <a:rPr lang="fi-FI" dirty="0"/>
              <a:t>. Osallisuuden merkitys tulisi näkyä myös kielenopiskelussa.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Kieliyhteisöön sosiaalistuminen tapahtuu samanaikaisesti </a:t>
            </a:r>
            <a:r>
              <a:rPr lang="fi-FI" b="1" dirty="0"/>
              <a:t>sekä kielen että toiminnan kautta</a:t>
            </a:r>
            <a:r>
              <a:rPr lang="fi-FI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Sekä oppijan että </a:t>
            </a:r>
            <a:r>
              <a:rPr lang="fi-FI" b="1" dirty="0"/>
              <a:t>yhteisöjen on tiedostettava kieleen sosiaalistumisen mahdollisuudet</a:t>
            </a:r>
            <a:r>
              <a:rPr lang="fi-FI" dirty="0"/>
              <a:t>!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33523" t="34672" r="34000" b="6318"/>
          <a:stretch/>
        </p:blipFill>
        <p:spPr>
          <a:xfrm>
            <a:off x="8451274" y="4849090"/>
            <a:ext cx="154533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53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6600" dirty="0">
                <a:latin typeface="Brush Script MT" panose="03060802040406070304" pitchFamily="66" charset="0"/>
              </a:rPr>
              <a:t>Kiitos!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>
              <a:hlinkClick r:id="rId2"/>
            </a:endParaRPr>
          </a:p>
          <a:p>
            <a:pPr marL="0" indent="0">
              <a:buNone/>
            </a:pPr>
            <a:r>
              <a:rPr lang="fi-FI" dirty="0">
                <a:hlinkClick r:id="rId2"/>
              </a:rPr>
              <a:t>minna.intke@helsinki.fi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050 365 2330</a:t>
            </a:r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3"/>
          <a:srcRect l="32806" t="10686" r="31971" b="5894"/>
          <a:stretch/>
        </p:blipFill>
        <p:spPr>
          <a:xfrm rot="16200000">
            <a:off x="7157976" y="2722351"/>
            <a:ext cx="3223914" cy="42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6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720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EE6500-8FD0-4A7F-8BE4-C129F563A023}" type="datetime1">
              <a:rPr lang="fi-FI" smtClean="0"/>
              <a:pPr>
                <a:defRPr/>
              </a:pPr>
              <a:t>30.10.2021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10758" y="6196119"/>
            <a:ext cx="2592387" cy="431800"/>
          </a:xfrm>
        </p:spPr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dirty="0"/>
              <a:t>Intke-Hernandez, Minna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17179-E555-411B-8BB4-AC9F9E68F930}" type="slidenum">
              <a:rPr lang="en-GB" altLang="fi-FI" smtClean="0"/>
              <a:pPr>
                <a:defRPr/>
              </a:pPr>
              <a:t>16</a:t>
            </a:fld>
            <a:endParaRPr lang="en-GB" altLang="fi-FI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1800" b="1" dirty="0"/>
              <a:t>Osallisuuden kolme tekijää </a:t>
            </a:r>
            <a:r>
              <a:rPr lang="fi-FI" altLang="fi-FI" sz="1800" dirty="0"/>
              <a:t>(Raivio &amp; Karjalainen 2013):</a:t>
            </a:r>
          </a:p>
          <a:p>
            <a:pPr marL="0" indent="0">
              <a:buNone/>
            </a:pPr>
            <a:endParaRPr lang="fi-FI" altLang="fi-FI" sz="18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349" y="2420888"/>
            <a:ext cx="544359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3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/>
              <a:t>Mitä on </a:t>
            </a:r>
            <a:r>
              <a:rPr lang="fi-FI" dirty="0" err="1"/>
              <a:t>kieleily</a:t>
            </a:r>
            <a:r>
              <a:rPr lang="fi-FI" dirty="0"/>
              <a:t>?</a:t>
            </a:r>
          </a:p>
          <a:p>
            <a:pPr lvl="1"/>
            <a:r>
              <a:rPr lang="fi-FI" dirty="0"/>
              <a:t>Mitä opitaan (ja opetetaan), kun opitaan kieltä? Mitä kielitaito on?</a:t>
            </a:r>
          </a:p>
          <a:p>
            <a:pPr marL="457200" lvl="1" indent="0">
              <a:buNone/>
            </a:pPr>
            <a:endParaRPr lang="fi-FI" dirty="0"/>
          </a:p>
          <a:p>
            <a:pPr lvl="0"/>
            <a:r>
              <a:rPr lang="fi-FI" dirty="0"/>
              <a:t>Kieleen sosiaalistuminen arjessa</a:t>
            </a:r>
          </a:p>
          <a:p>
            <a:pPr lvl="1"/>
            <a:r>
              <a:rPr lang="fi-FI" dirty="0"/>
              <a:t>Yhteisöjen merkitys kielenoppimisen kannalta</a:t>
            </a:r>
          </a:p>
          <a:p>
            <a:pPr lvl="1"/>
            <a:r>
              <a:rPr lang="fi-FI" dirty="0"/>
              <a:t>Mitä meistä jokainen voi tehdä?</a:t>
            </a:r>
          </a:p>
          <a:p>
            <a:pPr lvl="1"/>
            <a:r>
              <a:rPr lang="fi-FI" dirty="0"/>
              <a:t>Kenellä on vastuu arjen kielen oppimisesta?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360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Äidit kahvilla ja kahvileikissä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Mitä </a:t>
            </a:r>
            <a:r>
              <a:rPr lang="fi-FI" dirty="0" err="1"/>
              <a:t>kieleily</a:t>
            </a:r>
            <a:r>
              <a:rPr lang="fi-FI" dirty="0"/>
              <a:t> on?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b="1" dirty="0"/>
              <a:t>kielellistä toimintaa</a:t>
            </a:r>
            <a:r>
              <a:rPr lang="fi-FI" dirty="0"/>
              <a:t>, viestimistä, vuorovaikutusta</a:t>
            </a:r>
          </a:p>
          <a:p>
            <a:pPr lvl="1"/>
            <a:r>
              <a:rPr lang="fi-FI" dirty="0"/>
              <a:t>kielen kautta ja kielen avulla </a:t>
            </a:r>
            <a:r>
              <a:rPr lang="fi-FI" b="1" dirty="0"/>
              <a:t>asioiden hahmottamista</a:t>
            </a:r>
            <a:r>
              <a:rPr lang="fi-FI" dirty="0"/>
              <a:t> ja </a:t>
            </a:r>
            <a:r>
              <a:rPr lang="fi-FI" b="1" dirty="0"/>
              <a:t>tilanteiden selvittämistä</a:t>
            </a:r>
          </a:p>
          <a:p>
            <a:pPr lvl="1"/>
            <a:r>
              <a:rPr lang="fi-FI" dirty="0"/>
              <a:t>ei pelkästään sanoja, vaan myös vuorovaikutusta, tekoja sekä kehollista ja  materiaalista toimintaa</a:t>
            </a:r>
          </a:p>
          <a:p>
            <a:pPr lvl="1"/>
            <a:r>
              <a:rPr lang="fi-FI" dirty="0"/>
              <a:t>Me kaikki olemme synnynnäisesti </a:t>
            </a:r>
            <a:r>
              <a:rPr lang="fi-FI" dirty="0" err="1"/>
              <a:t>kieleilijöitä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5527" y="1520825"/>
            <a:ext cx="3581381" cy="4772768"/>
          </a:xfrm>
        </p:spPr>
      </p:pic>
    </p:spTree>
    <p:extLst>
      <p:ext uri="{BB962C8B-B14F-4D97-AF65-F5344CB8AC3E}">
        <p14:creationId xmlns:p14="http://schemas.microsoft.com/office/powerpoint/2010/main" val="2514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Toinen esimerkki </a:t>
            </a:r>
            <a:r>
              <a:rPr lang="fi-FI" dirty="0" err="1"/>
              <a:t>kieleilystä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i="1" dirty="0"/>
              <a:t>Asukaspuisto on hyvä paikka. Se on paljon parempi kuin suomen kurssit. Suomen </a:t>
            </a:r>
            <a:r>
              <a:rPr lang="fi-FI" b="1" i="1" dirty="0"/>
              <a:t>kursseilla en ymmärrä mitään ja joudun koko ajan ajattelemaan kieltä</a:t>
            </a:r>
            <a:r>
              <a:rPr lang="fi-FI" i="1" dirty="0"/>
              <a:t>, mutta asukaspuisto on erilainen. Siellä </a:t>
            </a:r>
            <a:r>
              <a:rPr lang="fi-FI" b="1" i="1" dirty="0"/>
              <a:t>me vietämme tavallista elämää </a:t>
            </a:r>
            <a:r>
              <a:rPr lang="fi-FI" i="1" dirty="0"/>
              <a:t>ja se on helppoa. Olemme yhdessä, juomme kahvia, askartelemme ja teemme ruokaa. Se on hauskaa ja helppoa, ja me teemme kaiken yhdessä. </a:t>
            </a:r>
            <a:r>
              <a:rPr lang="fi-FI" b="1" i="1" dirty="0"/>
              <a:t>Samalla me puhumme suomea ja minä ymmärrän. Jos joku ei ymmärrä, toinen auttaa. Toinen äiti, tai ohjaaja. </a:t>
            </a:r>
          </a:p>
          <a:p>
            <a:pPr marL="0" indent="0">
              <a:buNone/>
            </a:pPr>
            <a:r>
              <a:rPr lang="fi-FI" dirty="0"/>
              <a:t>(</a:t>
            </a:r>
            <a:r>
              <a:rPr lang="fi-FI" dirty="0" err="1"/>
              <a:t>Sawan</a:t>
            </a:r>
            <a:r>
              <a:rPr lang="fi-FI" dirty="0"/>
              <a:t>, aasialainen kolmen lapsen äiti, haastattelu vuodelta 2013)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975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Sosiaalinen ja emotionaalinen tuki</a:t>
            </a:r>
            <a:br>
              <a:rPr lang="fi-FI" dirty="0"/>
            </a:br>
            <a:r>
              <a:rPr lang="fi-FI" sz="2700" dirty="0"/>
              <a:t>(Ystävät, tuttavat ja sukulaiset, arkiset yhteisöt, sosiaalinen media ja sähköinen viestintä tuttavien kanssa)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Sanatonta tai sanallista vuorovaikutusta, jolla autetaan toista osapuolta ja joka lisää keskinäistä hyväksyntää ja yhteenkuuluvuutta (</a:t>
            </a:r>
            <a:r>
              <a:rPr lang="fi-FI" dirty="0" err="1"/>
              <a:t>Albrecht</a:t>
            </a:r>
            <a:r>
              <a:rPr lang="fi-FI" dirty="0"/>
              <a:t> &amp; </a:t>
            </a:r>
            <a:r>
              <a:rPr lang="fi-FI" dirty="0" err="1"/>
              <a:t>Goldsmith</a:t>
            </a:r>
            <a:r>
              <a:rPr lang="fi-FI" dirty="0"/>
              <a:t>, 2003).</a:t>
            </a:r>
          </a:p>
          <a:p>
            <a:pPr lvl="1"/>
            <a:r>
              <a:rPr lang="fi-FI" dirty="0"/>
              <a:t>Myös kognitiivinen tuki eli tiedon hankkiminen ja jakaminen (Moos &amp; Mitchell, 1982)</a:t>
            </a:r>
          </a:p>
          <a:p>
            <a:pPr lvl="1"/>
            <a:r>
              <a:rPr lang="fi-FI" dirty="0"/>
              <a:t>Auttaa yksilöä kokemaan itsensä tarpeelliseksi ja tärkeäksi (</a:t>
            </a:r>
            <a:r>
              <a:rPr lang="fi-FI" dirty="0" err="1"/>
              <a:t>Cobb</a:t>
            </a:r>
            <a:r>
              <a:rPr lang="fi-FI" dirty="0"/>
              <a:t>, 1976)</a:t>
            </a:r>
          </a:p>
          <a:p>
            <a:pPr marL="457200" lvl="1" indent="0">
              <a:buNone/>
            </a:pP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Rohkaisee hakeutumaan suomen kielen käyttöä vaativiin tilanteisiin, jotka </a:t>
            </a:r>
            <a:r>
              <a:rPr lang="fi-FI" b="1" dirty="0"/>
              <a:t>mahdollistivat puolestaan </a:t>
            </a:r>
            <a:r>
              <a:rPr lang="fi-FI" b="1" dirty="0" err="1"/>
              <a:t>kieleilyn</a:t>
            </a:r>
            <a:r>
              <a:rPr lang="fi-FI" b="1" dirty="0"/>
              <a:t> ja kielellisen tuen saamisen.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715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s de stock gratuitas de adorable, al aire libre, amor">
            <a:extLst>
              <a:ext uri="{FF2B5EF4-FFF2-40B4-BE49-F238E27FC236}">
                <a16:creationId xmlns:a16="http://schemas.microsoft.com/office/drawing/2014/main" id="{4DBF7199-B1C7-43EF-A9BE-90926EACF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319"/>
          <a:stretch/>
        </p:blipFill>
        <p:spPr bwMode="auto">
          <a:xfrm>
            <a:off x="1" y="10"/>
            <a:ext cx="6865165" cy="6857990"/>
          </a:xfrm>
          <a:custGeom>
            <a:avLst/>
            <a:gdLst/>
            <a:ahLst/>
            <a:cxnLst/>
            <a:rect l="l" t="t" r="r" b="b"/>
            <a:pathLst>
              <a:path w="6865165" h="6858000">
                <a:moveTo>
                  <a:pt x="0" y="0"/>
                </a:moveTo>
                <a:lnTo>
                  <a:pt x="6865165" y="0"/>
                </a:lnTo>
                <a:lnTo>
                  <a:pt x="6859621" y="22952"/>
                </a:lnTo>
                <a:cubicBezTo>
                  <a:pt x="6623056" y="1069835"/>
                  <a:pt x="6492240" y="2220824"/>
                  <a:pt x="6492240" y="3429001"/>
                </a:cubicBezTo>
                <a:cubicBezTo>
                  <a:pt x="6492240" y="4637179"/>
                  <a:pt x="6623056" y="5788167"/>
                  <a:pt x="6859621" y="6835050"/>
                </a:cubicBezTo>
                <a:lnTo>
                  <a:pt x="686516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189" y="1090271"/>
            <a:ext cx="4907754" cy="3789576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br>
              <a:rPr lang="fi-FI" sz="2400" dirty="0">
                <a:solidFill>
                  <a:srgbClr val="FF0000"/>
                </a:solidFill>
              </a:rPr>
            </a:br>
            <a:r>
              <a:rPr lang="fi-FI" sz="3600" dirty="0"/>
              <a:t>Mitä opitaan (ja opetetaan), kun opitaan kieltä? </a:t>
            </a:r>
          </a:p>
          <a:p>
            <a:pPr marL="0" indent="0">
              <a:buNone/>
            </a:pPr>
            <a:r>
              <a:rPr lang="fi-FI" sz="3600" dirty="0"/>
              <a:t>Mitä kielitaito on?</a:t>
            </a:r>
            <a:br>
              <a:rPr lang="fi-FI" sz="2400" dirty="0">
                <a:solidFill>
                  <a:srgbClr val="FF0000"/>
                </a:solidFill>
              </a:rPr>
            </a:br>
            <a:endParaRPr lang="fi-FI" sz="2400" b="1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0D49A1D-C0EA-464C-AF1F-DA4218C8EB8D}"/>
              </a:ext>
            </a:extLst>
          </p:cNvPr>
          <p:cNvSpPr/>
          <p:nvPr/>
        </p:nvSpPr>
        <p:spPr>
          <a:xfrm>
            <a:off x="4769683" y="6488658"/>
            <a:ext cx="186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err="1">
                <a:solidFill>
                  <a:schemeClr val="bg1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Orione</a:t>
            </a:r>
            <a:r>
              <a:rPr lang="fi-FI" dirty="0">
                <a:solidFill>
                  <a:schemeClr val="bg1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Conceição</a:t>
            </a:r>
            <a:endParaRPr lang="fi-FI" i="0" u="none" strike="noStrike" dirty="0">
              <a:solidFill>
                <a:schemeClr val="bg1"/>
              </a:solidFill>
              <a:effectLst/>
              <a:latin typeface="-apple-system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120471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Monikieliset kontekstit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Tuen antaminen ja saaminen, eri roolien merkitys, asiantuntijuudet</a:t>
            </a:r>
          </a:p>
          <a:p>
            <a:r>
              <a:rPr lang="fi-FI" dirty="0"/>
              <a:t>Voimaantuminen yhteisölliseen aktiivisuuteen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04" y="3758045"/>
            <a:ext cx="308133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3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/>
              <a:t>Kielenoppiminen</a:t>
            </a:r>
            <a:r>
              <a:rPr lang="fi-FI" dirty="0"/>
              <a:t> viitaa yksilön kognitiivisiin toimintoihin.</a:t>
            </a:r>
          </a:p>
          <a:p>
            <a:r>
              <a:rPr lang="fi-FI" i="1" dirty="0"/>
              <a:t>Kieleen sosiaalistuminen </a:t>
            </a:r>
            <a:r>
              <a:rPr lang="fi-FI" dirty="0"/>
              <a:t>(yläkäsite kielenoppimiselle):</a:t>
            </a:r>
          </a:p>
          <a:p>
            <a:pPr lvl="1"/>
            <a:r>
              <a:rPr lang="fi-FI" dirty="0"/>
              <a:t>Elämänmittainen prosessi, jonka kautta opitaan kielen lisäksi mitä ja miten kieltä käytetään eri tilanteissa eri toimijoiden kanssa</a:t>
            </a:r>
          </a:p>
          <a:p>
            <a:pPr lvl="1"/>
            <a:r>
              <a:rPr lang="fi-FI" dirty="0"/>
              <a:t>Osallistuminen keskeistä</a:t>
            </a:r>
          </a:p>
          <a:p>
            <a:pPr lvl="1"/>
            <a:r>
              <a:rPr lang="fi-FI" b="1" dirty="0"/>
              <a:t>Sosiaalinen ympäristö merkittävä tekijä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Kieleen sosiaalistuminen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2ED322-44A8-43E1-B85B-C2DB628DFFA1}" type="datetime1">
              <a:rPr lang="fi-FI" smtClean="0"/>
              <a:pPr>
                <a:defRPr/>
              </a:pPr>
              <a:t>30.10.2021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Osasto / Henkilön nimi / Esityksen nimi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2A2BF-F7FD-4C7D-BB03-FA513ADFD4C4}" type="slidenum">
              <a:rPr lang="en-GB" altLang="fi-FI" smtClean="0"/>
              <a:pPr>
                <a:defRPr/>
              </a:pPr>
              <a:t>8</a:t>
            </a:fld>
            <a:endParaRPr lang="en-GB" altLang="fi-FI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82" y="3773488"/>
            <a:ext cx="3382962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983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Fotos de stock gratuitas de abrazar, abrazo, afecto, al aire libre">
            <a:extLst>
              <a:ext uri="{FF2B5EF4-FFF2-40B4-BE49-F238E27FC236}">
                <a16:creationId xmlns:a16="http://schemas.microsoft.com/office/drawing/2014/main" id="{F8A82A56-012E-4F80-9A11-9380661F74D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" r="-1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2374" y="1395180"/>
            <a:ext cx="6898494" cy="3781044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3600" b="1" dirty="0"/>
              <a:t>Mitkä paikat ja kontekstit maahanmuuttajaäidit kokevat merkityksellisiksi kielenoppimisen ja kieleen sosiaalistumisen näkökulmasta?</a:t>
            </a:r>
          </a:p>
          <a:p>
            <a:pPr marL="0" indent="0">
              <a:buNone/>
            </a:pPr>
            <a:endParaRPr lang="fi-FI" sz="3600" b="1" dirty="0"/>
          </a:p>
          <a:p>
            <a:pPr marL="0" indent="0">
              <a:buNone/>
            </a:pPr>
            <a:r>
              <a:rPr lang="fi-FI" sz="3600" dirty="0"/>
              <a:t>Maahanmuuttajaäidit kokevat sosiaalistuvansa kieleen </a:t>
            </a:r>
            <a:r>
              <a:rPr lang="fi-FI" sz="3600" b="1" dirty="0"/>
              <a:t>ajanvietto- ja selviytymistilanteissa</a:t>
            </a:r>
            <a:r>
              <a:rPr lang="fi-FI" sz="3600" dirty="0"/>
              <a:t>, joihin he osallistuvat julkisissa tapahtumissa, avoimessa perhetoiminnassa sekä kirjallisissa ja sosiaalisen median konteksteissa.</a:t>
            </a:r>
          </a:p>
          <a:p>
            <a:pPr marL="0" indent="0">
              <a:buNone/>
            </a:pPr>
            <a:endParaRPr lang="fi-FI" sz="3600" b="1" dirty="0"/>
          </a:p>
          <a:p>
            <a:pPr marL="0" indent="0">
              <a:buNone/>
            </a:pP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8162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604</Words>
  <Application>Microsoft Office PowerPoint</Application>
  <PresentationFormat>Laajakuva</PresentationFormat>
  <Paragraphs>77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Brush Script MT</vt:lpstr>
      <vt:lpstr>Calibri</vt:lpstr>
      <vt:lpstr>Calibri Light</vt:lpstr>
      <vt:lpstr>Wingdings</vt:lpstr>
      <vt:lpstr>Office Theme</vt:lpstr>
      <vt:lpstr>   Kieleily kielenoppimisstrategiana</vt:lpstr>
      <vt:lpstr>Tänään</vt:lpstr>
      <vt:lpstr>Äidit kahvilla ja kahvileikissä </vt:lpstr>
      <vt:lpstr>Toinen esimerkki kieleilystä</vt:lpstr>
      <vt:lpstr> Sosiaalinen ja emotionaalinen tuki (Ystävät, tuttavat ja sukulaiset, arkiset yhteisöt, sosiaalinen media ja sähköinen viestintä tuttavien kanssa) </vt:lpstr>
      <vt:lpstr>PowerPoint-esitys</vt:lpstr>
      <vt:lpstr>Monikieliset kontekstit</vt:lpstr>
      <vt:lpstr> Kieleen sosiaalistuminen</vt:lpstr>
      <vt:lpstr>PowerPoint-esitys</vt:lpstr>
      <vt:lpstr>Matalan kynnyksen paikat </vt:lpstr>
      <vt:lpstr>Yhteisöjen merkitys kielenoppimisen kannalta</vt:lpstr>
      <vt:lpstr>PowerPoint-esitys</vt:lpstr>
      <vt:lpstr> Osallisuus, yhteisöt ja ns. ”tavallinen” arki </vt:lpstr>
      <vt:lpstr>Kiitos!</vt:lpstr>
      <vt:lpstr>PowerPoint-esitys</vt:lpstr>
      <vt:lpstr>PowerPoint-esitys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Kielen oppimiseen tarvitaan yhteisöä ja osallisuutta</dc:title>
  <dc:creator>Intke-Hernandez, Minna M</dc:creator>
  <cp:lastModifiedBy>Iina-Ruusa Pyykkönen</cp:lastModifiedBy>
  <cp:revision>32</cp:revision>
  <dcterms:created xsi:type="dcterms:W3CDTF">2021-02-03T14:32:07Z</dcterms:created>
  <dcterms:modified xsi:type="dcterms:W3CDTF">2021-10-30T05:20:27Z</dcterms:modified>
</cp:coreProperties>
</file>